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5"/>
  </p:notesMasterIdLst>
  <p:sldIdLst>
    <p:sldId id="319" r:id="rId2"/>
    <p:sldId id="321" r:id="rId3"/>
    <p:sldId id="322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41"/>
    <p:restoredTop sz="94599"/>
  </p:normalViewPr>
  <p:slideViewPr>
    <p:cSldViewPr snapToGrid="0" snapToObjects="1">
      <p:cViewPr varScale="1">
        <p:scale>
          <a:sx n="114" d="100"/>
          <a:sy n="114" d="100"/>
        </p:scale>
        <p:origin x="1832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09ACC2-15F4-9549-B7EC-0A2B034E938B}" type="datetimeFigureOut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2704F-7F34-5D4A-A451-26A3081CB5E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8948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104">
            <a:extLst>
              <a:ext uri="{FF2B5EF4-FFF2-40B4-BE49-F238E27FC236}">
                <a16:creationId xmlns:a16="http://schemas.microsoft.com/office/drawing/2014/main" id="{F3338E6D-4DAA-0249-8046-AFDFBF9456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" y="0"/>
            <a:ext cx="914128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7FFA3-C4BB-9247-A5B3-E5921F868F43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529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90C7-065B-C44E-98A4-F4EED13F4430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2038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F411-85EC-0844-A1FC-62129A811092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4225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2">
            <a:extLst>
              <a:ext uri="{FF2B5EF4-FFF2-40B4-BE49-F238E27FC236}">
                <a16:creationId xmlns:a16="http://schemas.microsoft.com/office/drawing/2014/main" id="{705CD858-9718-9443-A370-7779DE72FB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" y="0"/>
            <a:ext cx="9142642" cy="162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 dirty="0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 dirty="0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 dirty="0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 dirty="0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D94B1-EDF3-9E47-BAAA-9815EC1C3422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 dirty="0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1AC4FD6-5C96-E849-854E-7800D1841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572" y="271342"/>
            <a:ext cx="8480182" cy="584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C4D32E6-2857-BF44-99DF-DC17CC66004E}"/>
              </a:ext>
            </a:extLst>
          </p:cNvPr>
          <p:cNvSpPr txBox="1"/>
          <p:nvPr userDrawn="1"/>
        </p:nvSpPr>
        <p:spPr>
          <a:xfrm>
            <a:off x="6880860" y="571500"/>
            <a:ext cx="1999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ambria" panose="02040503050406030204" pitchFamily="18" charset="0"/>
              </a:rPr>
              <a:t>M2 </a:t>
            </a:r>
            <a:r>
              <a:rPr kumimoji="1" lang="en-US" altLang="ja-JP" dirty="0" err="1">
                <a:latin typeface="Cambria" panose="02040503050406030204" pitchFamily="18" charset="0"/>
              </a:rPr>
              <a:t>Ibuki</a:t>
            </a:r>
            <a:r>
              <a:rPr kumimoji="1" lang="en-US" altLang="ja-JP" dirty="0">
                <a:latin typeface="Cambria" panose="02040503050406030204" pitchFamily="18" charset="0"/>
              </a:rPr>
              <a:t> Takeuchi</a:t>
            </a:r>
            <a:endParaRPr kumimoji="1" lang="ja-JP" altLang="en-US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2546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E6C9C-F44D-FD48-A20E-FB4D106E7C21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0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42F50-2625-344F-9B5F-524DA4E36071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391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B12E8-BB2E-C94F-AE7C-6D80E567C1BF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4477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569C-F0F4-AE40-8251-2226F7C19C2A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6627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02018-3372-2442-BA47-9E73D3C26787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1126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4DF6F-6A11-D94D-A77B-89829FC348D2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4415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0FBE2-AB8C-C14C-93C7-687736DEF7B1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5333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572" y="271342"/>
            <a:ext cx="8480182" cy="584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572" y="1103023"/>
            <a:ext cx="8480182" cy="5006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 dirty="0"/>
              <a:t>2 </a:t>
            </a:r>
            <a:r>
              <a:rPr lang="ja-JP" altLang="en-US"/>
              <a:t>レベル</a:t>
            </a:r>
            <a:r>
              <a:rPr lang="en-US" altLang="ja-JP" dirty="0"/>
              <a:t> </a:t>
            </a:r>
            <a:endParaRPr lang="ja-JP" altLang="en-US"/>
          </a:p>
          <a:p>
            <a:pPr lvl="2"/>
            <a:r>
              <a:rPr lang="ja-JP" altLang="en-US"/>
              <a:t>第 </a:t>
            </a:r>
            <a:r>
              <a:rPr lang="en-US" altLang="ja-JP" dirty="0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 dirty="0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 dirty="0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83DC8-8DDA-B04E-8E5F-75570B942433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5242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" altLang="ja-JP"/>
              <a:t>Control System Theory Group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58354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57FD6B-29A3-3249-A29F-ABF600A8FF1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8801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800" kern="1200">
          <a:solidFill>
            <a:schemeClr val="accent1">
              <a:lumMod val="50000"/>
            </a:schemeClr>
          </a:solidFill>
          <a:latin typeface="Century" panose="02040604050505020304" pitchFamily="18" charset="0"/>
          <a:ea typeface="+mn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0C0"/>
        </a:buClr>
        <a:buFont typeface="Arial" panose="020B0604020202020204" pitchFamily="34" charset="0"/>
        <a:buChar char="•"/>
        <a:defRPr kumimoji="1" sz="2200" b="0" i="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0C0"/>
        </a:buClr>
        <a:buFont typeface="Arial" panose="020B0604020202020204" pitchFamily="34" charset="0"/>
        <a:buChar char="•"/>
        <a:defRPr kumimoji="1" sz="2000" b="0" i="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0C0"/>
        </a:buClr>
        <a:buFont typeface="Arial" panose="020B0604020202020204" pitchFamily="34" charset="0"/>
        <a:buChar char="•"/>
        <a:defRPr kumimoji="1" sz="1800" b="0" i="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0C0"/>
        </a:buClr>
        <a:buFont typeface="Arial" panose="020B0604020202020204" pitchFamily="34" charset="0"/>
        <a:buChar char="•"/>
        <a:defRPr kumimoji="1" sz="1600" b="0" i="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0C0"/>
        </a:buClr>
        <a:buFont typeface="Arial" panose="020B0604020202020204" pitchFamily="34" charset="0"/>
        <a:buChar char="•"/>
        <a:defRPr kumimoji="1" sz="1400" b="0" i="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tiff"/><Relationship Id="rId7" Type="http://schemas.openxmlformats.org/officeDocument/2006/relationships/image" Target="../media/image6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F1F48CD3-EB13-9E48-B7A6-5AC103F25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Model-based offline RL(MOPO)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F2E6424-7AEF-CB44-B3C7-7B265965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Control System Theory Group</a:t>
            </a:r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669E1834-4185-B04E-9812-9EC12A996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Weekly Report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4F32D88-278F-3E48-BF26-63E54AD58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41" y="2118732"/>
            <a:ext cx="1240003" cy="119318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FC8C647-1382-EC47-8D1B-094232F22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285" y="3429000"/>
            <a:ext cx="1053790" cy="1053790"/>
          </a:xfrm>
          <a:prstGeom prst="rect">
            <a:avLst/>
          </a:prstGeom>
        </p:spPr>
      </p:pic>
      <p:sp>
        <p:nvSpPr>
          <p:cNvPr id="8" name="左カーブ矢印 7">
            <a:extLst>
              <a:ext uri="{FF2B5EF4-FFF2-40B4-BE49-F238E27FC236}">
                <a16:creationId xmlns:a16="http://schemas.microsoft.com/office/drawing/2014/main" id="{4647BE7B-EEB9-8A47-A584-25AF351BB7ED}"/>
              </a:ext>
            </a:extLst>
          </p:cNvPr>
          <p:cNvSpPr/>
          <p:nvPr/>
        </p:nvSpPr>
        <p:spPr>
          <a:xfrm rot="18815139">
            <a:off x="1647783" y="2336330"/>
            <a:ext cx="489244" cy="1014462"/>
          </a:xfrm>
          <a:prstGeom prst="curvedLeftArrow">
            <a:avLst>
              <a:gd name="adj1" fmla="val 45198"/>
              <a:gd name="adj2" fmla="val 83125"/>
              <a:gd name="adj3" fmla="val 389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058241D-4EB4-6A49-BAB3-9A536F03E991}"/>
              </a:ext>
            </a:extLst>
          </p:cNvPr>
          <p:cNvSpPr txBox="1"/>
          <p:nvPr/>
        </p:nvSpPr>
        <p:spPr>
          <a:xfrm>
            <a:off x="440256" y="3193767"/>
            <a:ext cx="537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ambria" panose="02040503050406030204" pitchFamily="18" charset="0"/>
              </a:rPr>
              <a:t>env</a:t>
            </a:r>
            <a:endParaRPr kumimoji="1" lang="ja-JP" altLang="en-US">
              <a:latin typeface="Cambria" panose="020405030504060302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AEDA09B0-84FB-9C43-8450-95F186B60944}"/>
                  </a:ext>
                </a:extLst>
              </p:cNvPr>
              <p:cNvSpPr txBox="1"/>
              <p:nvPr/>
            </p:nvSpPr>
            <p:spPr>
              <a:xfrm>
                <a:off x="1098127" y="4545362"/>
                <a:ext cx="14141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{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kumimoji="1" lang="ja-JP" altLang="en-US">
                  <a:latin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AEDA09B0-84FB-9C43-8450-95F186B609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8127" y="4545362"/>
                <a:ext cx="1414105" cy="369332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右矢印 10">
            <a:extLst>
              <a:ext uri="{FF2B5EF4-FFF2-40B4-BE49-F238E27FC236}">
                <a16:creationId xmlns:a16="http://schemas.microsoft.com/office/drawing/2014/main" id="{8F43DDBD-56E1-8443-B0F9-DF40AA8FF2A4}"/>
              </a:ext>
            </a:extLst>
          </p:cNvPr>
          <p:cNvSpPr/>
          <p:nvPr/>
        </p:nvSpPr>
        <p:spPr>
          <a:xfrm>
            <a:off x="2686050" y="3713579"/>
            <a:ext cx="793130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D10852B4-0F6D-7E42-9845-7ADB06EC82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8274" y="3276784"/>
            <a:ext cx="2105797" cy="1268578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B82467B-FBAC-CF4B-BB90-F3396D5F1D6A}"/>
              </a:ext>
            </a:extLst>
          </p:cNvPr>
          <p:cNvSpPr txBox="1"/>
          <p:nvPr/>
        </p:nvSpPr>
        <p:spPr>
          <a:xfrm>
            <a:off x="4300260" y="4545362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ambria" panose="02040503050406030204" pitchFamily="18" charset="0"/>
              </a:rPr>
              <a:t>model</a:t>
            </a:r>
            <a:endParaRPr kumimoji="1" lang="ja-JP" altLang="en-US">
              <a:latin typeface="Cambria" panose="02040503050406030204" pitchFamily="18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F502B2B-7E95-034F-BB19-32204AC9E654}"/>
              </a:ext>
            </a:extLst>
          </p:cNvPr>
          <p:cNvSpPr txBox="1"/>
          <p:nvPr/>
        </p:nvSpPr>
        <p:spPr>
          <a:xfrm>
            <a:off x="7422812" y="4540678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Cambria" panose="02040503050406030204" pitchFamily="18" charset="0"/>
              </a:rPr>
              <a:t>agent</a:t>
            </a:r>
            <a:endParaRPr kumimoji="1" lang="ja-JP" altLang="en-US">
              <a:latin typeface="Cambria" panose="02040503050406030204" pitchFamily="18" charset="0"/>
            </a:endParaRP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22FF5819-1DED-BE41-A317-1F5317B928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4758" y="3272100"/>
            <a:ext cx="2105797" cy="1268578"/>
          </a:xfrm>
          <a:prstGeom prst="rect">
            <a:avLst/>
          </a:prstGeom>
        </p:spPr>
      </p:pic>
      <p:sp>
        <p:nvSpPr>
          <p:cNvPr id="21" name="左カーブ矢印 20">
            <a:extLst>
              <a:ext uri="{FF2B5EF4-FFF2-40B4-BE49-F238E27FC236}">
                <a16:creationId xmlns:a16="http://schemas.microsoft.com/office/drawing/2014/main" id="{9CF70D22-21BE-5946-BE05-71C70982F1B1}"/>
              </a:ext>
            </a:extLst>
          </p:cNvPr>
          <p:cNvSpPr/>
          <p:nvPr/>
        </p:nvSpPr>
        <p:spPr>
          <a:xfrm rot="16200000">
            <a:off x="6045510" y="2734986"/>
            <a:ext cx="489244" cy="1014462"/>
          </a:xfrm>
          <a:prstGeom prst="curvedLeftArrow">
            <a:avLst>
              <a:gd name="adj1" fmla="val 45198"/>
              <a:gd name="adj2" fmla="val 83125"/>
              <a:gd name="adj3" fmla="val 389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左カーブ矢印 21">
            <a:extLst>
              <a:ext uri="{FF2B5EF4-FFF2-40B4-BE49-F238E27FC236}">
                <a16:creationId xmlns:a16="http://schemas.microsoft.com/office/drawing/2014/main" id="{23432F5C-03BB-104A-8F26-4E62C3645C4A}"/>
              </a:ext>
            </a:extLst>
          </p:cNvPr>
          <p:cNvSpPr/>
          <p:nvPr/>
        </p:nvSpPr>
        <p:spPr>
          <a:xfrm rot="5400000">
            <a:off x="5982326" y="4158157"/>
            <a:ext cx="489244" cy="1014462"/>
          </a:xfrm>
          <a:prstGeom prst="curvedLeftArrow">
            <a:avLst>
              <a:gd name="adj1" fmla="val 45198"/>
              <a:gd name="adj2" fmla="val 83125"/>
              <a:gd name="adj3" fmla="val 389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F22CCD6C-1CFE-5E49-8A78-A7E9038D59B9}"/>
                  </a:ext>
                </a:extLst>
              </p:cNvPr>
              <p:cNvSpPr txBox="1"/>
              <p:nvPr/>
            </p:nvSpPr>
            <p:spPr>
              <a:xfrm>
                <a:off x="5893503" y="2530656"/>
                <a:ext cx="791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kumimoji="1" lang="ja-JP" altLang="en-US">
                  <a:latin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F22CCD6C-1CFE-5E49-8A78-A7E9038D59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3503" y="2530656"/>
                <a:ext cx="791627" cy="369332"/>
              </a:xfrm>
              <a:prstGeom prst="rect">
                <a:avLst/>
              </a:prstGeom>
              <a:blipFill>
                <a:blip r:embed="rId6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9772BBA6-936D-4A4E-A8FF-05B54F9D488D}"/>
                  </a:ext>
                </a:extLst>
              </p:cNvPr>
              <p:cNvSpPr txBox="1"/>
              <p:nvPr/>
            </p:nvSpPr>
            <p:spPr>
              <a:xfrm>
                <a:off x="5909244" y="4944412"/>
                <a:ext cx="7601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</m:oMath>
                  </m:oMathPara>
                </a14:m>
                <a:endParaRPr kumimoji="1" lang="ja-JP" altLang="en-US">
                  <a:latin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9772BBA6-936D-4A4E-A8FF-05B54F9D48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9244" y="4944412"/>
                <a:ext cx="760144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正方形/長方形 14">
                <a:extLst>
                  <a:ext uri="{FF2B5EF4-FFF2-40B4-BE49-F238E27FC236}">
                    <a16:creationId xmlns:a16="http://schemas.microsoft.com/office/drawing/2014/main" id="{DEC38CB1-F234-6141-B6A5-F6F4F8E32068}"/>
                  </a:ext>
                </a:extLst>
              </p:cNvPr>
              <p:cNvSpPr/>
              <p:nvPr/>
            </p:nvSpPr>
            <p:spPr>
              <a:xfrm>
                <a:off x="2019853" y="2162357"/>
                <a:ext cx="492379" cy="3940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sub>
                    </m:sSub>
                  </m:oMath>
                </a14:m>
                <a:r>
                  <a:rPr kumimoji="1" lang="en-US" altLang="ja-JP" dirty="0"/>
                  <a:t> </a:t>
                </a:r>
                <a:endParaRPr lang="ja-JP" altLang="en-US"/>
              </a:p>
            </p:txBody>
          </p:sp>
        </mc:Choice>
        <mc:Fallback xmlns="">
          <p:sp>
            <p:nvSpPr>
              <p:cNvPr id="15" name="正方形/長方形 14">
                <a:extLst>
                  <a:ext uri="{FF2B5EF4-FFF2-40B4-BE49-F238E27FC236}">
                    <a16:creationId xmlns:a16="http://schemas.microsoft.com/office/drawing/2014/main" id="{DEC38CB1-F234-6141-B6A5-F6F4F8E320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9853" y="2162357"/>
                <a:ext cx="492379" cy="394082"/>
              </a:xfrm>
              <a:prstGeom prst="rect">
                <a:avLst/>
              </a:prstGeom>
              <a:blipFill>
                <a:blip r:embed="rId8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日付プレースホルダー 18">
            <a:extLst>
              <a:ext uri="{FF2B5EF4-FFF2-40B4-BE49-F238E27FC236}">
                <a16:creationId xmlns:a16="http://schemas.microsoft.com/office/drawing/2014/main" id="{2F351942-38CF-8E4D-B7FF-90A38B0F2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9CCB-2059-6B4C-9197-DA0649DAFC1F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4143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コンテンツ プレースホルダー 1">
                <a:extLst>
                  <a:ext uri="{FF2B5EF4-FFF2-40B4-BE49-F238E27FC236}">
                    <a16:creationId xmlns:a16="http://schemas.microsoft.com/office/drawing/2014/main" id="{418EACC8-B549-5948-8D29-C2A3E0932E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kumimoji="1" lang="en-US" altLang="ja-JP" dirty="0"/>
                  <a:t>Reading a paper</a:t>
                </a:r>
              </a:p>
              <a:p>
                <a:pPr lvl="1"/>
                <a:r>
                  <a:rPr lang="en-US" altLang="ja-JP" dirty="0"/>
                  <a:t>S. Levine, A. Kumar, G. Tucker and Justin Fu. “Offline Reinforcement Learning: Tutorial, Review, and Perspectives on Open Problems ”, </a:t>
                </a:r>
                <a:r>
                  <a:rPr lang="en-US" altLang="ja-JP" i="1" dirty="0" err="1"/>
                  <a:t>arXiv</a:t>
                </a:r>
                <a:r>
                  <a:rPr lang="en-US" altLang="ja-JP" i="1" dirty="0"/>
                  <a:t> preprint </a:t>
                </a:r>
                <a:r>
                  <a:rPr lang="en-US" altLang="ja-JP" i="1" dirty="0" err="1"/>
                  <a:t>arXiv</a:t>
                </a:r>
                <a:r>
                  <a:rPr lang="en-US" altLang="ja-JP" i="1" dirty="0"/>
                  <a:t>: 2005.01643, </a:t>
                </a:r>
                <a:r>
                  <a:rPr lang="en-US" altLang="ja-JP" dirty="0"/>
                  <a:t>2020.</a:t>
                </a:r>
              </a:p>
              <a:p>
                <a:pPr lvl="1"/>
                <a:endParaRPr lang="en-US" altLang="ja-JP" i="1" dirty="0"/>
              </a:p>
              <a:p>
                <a:r>
                  <a:rPr lang="en-US" altLang="ja-JP" dirty="0"/>
                  <a:t>Variation of offline RL</a:t>
                </a:r>
              </a:p>
              <a:p>
                <a:pPr lvl="1"/>
                <a:r>
                  <a:rPr lang="en-US" altLang="ja-JP" dirty="0"/>
                  <a:t>Policy gradient with importance sampling (</a:t>
                </a:r>
                <a:r>
                  <a:rPr lang="en" altLang="ja-JP" dirty="0"/>
                  <a:t>difficult, low quality</a:t>
                </a:r>
                <a:r>
                  <a:rPr lang="en-US" altLang="ja-JP" dirty="0"/>
                  <a:t>)</a:t>
                </a:r>
              </a:p>
              <a:p>
                <a:pPr lvl="1"/>
                <a:r>
                  <a:rPr lang="en-US" altLang="ja-JP" dirty="0"/>
                  <a:t>Approximate dynamic programming</a:t>
                </a:r>
              </a:p>
              <a:p>
                <a:pPr lvl="1"/>
                <a:endParaRPr lang="en-US" altLang="ja-JP" dirty="0"/>
              </a:p>
              <a:p>
                <a:pPr lvl="2"/>
                <a:endParaRPr lang="en-US" altLang="ja-JP" dirty="0"/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ja-JP" dirty="0">
                        <a:ea typeface="Cambria Math" panose="02040503050406030204" pitchFamily="18" charset="0"/>
                      </a:rPr>
                      <m:t>If</m:t>
                    </m:r>
                    <m:r>
                      <a:rPr lang="en-US" altLang="ja-JP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ja-JP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Pr</m:t>
                    </m:r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ja-JP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ja-JP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ja-JP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altLang="ja-JP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~</m:t>
                        </m:r>
                        <m:sSub>
                          <m:sSubPr>
                            <m:ctrlPr>
                              <a:rPr lang="en-US" altLang="ja-JP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altLang="ja-JP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sub>
                        </m:sSub>
                        <m:d>
                          <m:dPr>
                            <m:ctrlPr>
                              <a:rPr lang="en-US" altLang="ja-JP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</m:e>
                          <m:e>
                            <m:sSup>
                              <m:sSupPr>
                                <m:ctrlPr>
                                  <a:rPr lang="en-US" altLang="ja-JP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ja-JP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altLang="ja-JP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</m:e>
                    </m:d>
                    <m:r>
                      <a:rPr lang="en-US" altLang="ja-JP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  <m:r>
                      <a:rPr lang="en-US" altLang="ja-JP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altLang="ja-JP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ja-JP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p>
                    </m:sSubSup>
                    <m:d>
                      <m:dPr>
                        <m:ctrlP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ja-JP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ja-JP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ja-JP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altLang="ja-JP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altLang="ja-JP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ja-JP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ja-JP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altLang="ja-JP" dirty="0">
                    <a:ea typeface="Cambria Math" panose="02040503050406030204" pitchFamily="18" charset="0"/>
                  </a:rPr>
                  <a:t> might returns high value </a:t>
                </a:r>
                <a:r>
                  <a:rPr lang="en-US" altLang="ja-JP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erroneously</a:t>
                </a:r>
              </a:p>
              <a:p>
                <a:pPr lvl="2"/>
                <a:endParaRPr lang="en-US" altLang="ja-JP" dirty="0"/>
              </a:p>
              <a:p>
                <a:pPr lvl="2"/>
                <a:r>
                  <a:rPr lang="en-US" altLang="ja-JP" dirty="0"/>
                  <a:t>There is no method to evaluate unknown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ja-JP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𝑢𝑛𝑘𝑛𝑜𝑤𝑛</m:t>
                        </m:r>
                      </m:sub>
                    </m:sSub>
                  </m:oMath>
                </a14:m>
                <a:endParaRPr lang="en-US" altLang="ja-JP" dirty="0"/>
              </a:p>
              <a:p>
                <a:pPr lvl="1"/>
                <a:r>
                  <a:rPr lang="en-US" altLang="ja-JP" dirty="0"/>
                  <a:t>Model-based approach</a:t>
                </a:r>
                <a:endParaRPr lang="ja-JP" altLang="en-US"/>
              </a:p>
              <a:p>
                <a:pPr lvl="1"/>
                <a:endParaRPr kumimoji="1" lang="ja-JP" altLang="en-US"/>
              </a:p>
            </p:txBody>
          </p:sp>
        </mc:Choice>
        <mc:Fallback xmlns="">
          <p:sp>
            <p:nvSpPr>
              <p:cNvPr id="2" name="コンテンツ プレースホルダー 1">
                <a:extLst>
                  <a:ext uri="{FF2B5EF4-FFF2-40B4-BE49-F238E27FC236}">
                    <a16:creationId xmlns:a16="http://schemas.microsoft.com/office/drawing/2014/main" id="{418EACC8-B549-5948-8D29-C2A3E0932E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98" t="-1266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FCCF299-4B82-B34F-B385-B291D234D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Control System Theory Group</a:t>
            </a:r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0405BE51-CBB5-A540-9280-89C43E895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Weekly Report</a:t>
            </a:r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8515DF7D-7CBA-EA46-9AF8-9DDB18B304B7}"/>
                  </a:ext>
                </a:extLst>
              </p:cNvPr>
              <p:cNvSpPr txBox="1"/>
              <p:nvPr/>
            </p:nvSpPr>
            <p:spPr>
              <a:xfrm>
                <a:off x="1590948" y="3953303"/>
                <a:ext cx="4470455" cy="4082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ja-JP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kumimoji="1" lang="en-US" altLang="ja-JP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sub>
                        <m:sup>
                          <m:r>
                            <a:rPr kumimoji="1" lang="en-US" altLang="ja-JP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p>
                      </m:sSubSup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𝑟</m:t>
                      </m:r>
                      <m:d>
                        <m:dPr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kumimoji="1" lang="en-US" altLang="ja-JP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ja-JP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sSub>
                        <m:sSubPr>
                          <m:ctrlPr>
                            <a:rPr kumimoji="1"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sSup>
                            <m:sSupPr>
                              <m:ctrlPr>
                                <a:rPr kumimoji="1"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kumimoji="1"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~</m:t>
                          </m:r>
                          <m:r>
                            <a:rPr kumimoji="1" lang="en-US" altLang="ja-JP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kumimoji="1"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(∙|</m:t>
                          </m:r>
                          <m:sSup>
                            <m:sSupPr>
                              <m:ctrlPr>
                                <a:rPr kumimoji="1"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kumimoji="1" lang="en-US" altLang="ja-JP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kumimoji="1" lang="en-US" altLang="ja-JP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kumimoji="1" lang="en-US" altLang="ja-JP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kumimoji="1" lang="en-US" altLang="ja-JP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kumimoji="1" lang="en-US" altLang="ja-JP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kumimoji="1" lang="en-US" altLang="ja-JP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sub>
                            <m:sup>
                              <m:r>
                                <a:rPr kumimoji="1" lang="en-US" altLang="ja-JP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p>
                          </m:sSubSup>
                          <m:d>
                            <m:dPr>
                              <m:ctrlPr>
                                <a:rPr kumimoji="1" lang="en-US" altLang="ja-JP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kumimoji="1" lang="en-US" altLang="ja-JP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kumimoji="1" lang="en-US" altLang="ja-JP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kumimoji="1" lang="en-US" altLang="ja-JP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en-US" altLang="ja-JP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kumimoji="1" lang="en-US" altLang="ja-JP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</m:e>
                      </m:d>
                    </m:oMath>
                  </m:oMathPara>
                </a14:m>
                <a:endParaRPr kumimoji="1" lang="en-US" altLang="ja-JP" b="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8515DF7D-7CBA-EA46-9AF8-9DDB18B304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90948" y="3953303"/>
                <a:ext cx="4470455" cy="408253"/>
              </a:xfrm>
              <a:prstGeom prst="rect">
                <a:avLst/>
              </a:prstGeom>
              <a:blipFill>
                <a:blip r:embed="rId3"/>
                <a:stretch>
                  <a:fillRect b="-606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A4218AE-99A0-AC4C-BACE-6FD8A35E8C52}"/>
              </a:ext>
            </a:extLst>
          </p:cNvPr>
          <p:cNvCxnSpPr>
            <a:cxnSpLocks/>
          </p:cNvCxnSpPr>
          <p:nvPr/>
        </p:nvCxnSpPr>
        <p:spPr>
          <a:xfrm>
            <a:off x="1773044" y="4895385"/>
            <a:ext cx="209642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C3EA5DF-FE92-E54D-BBED-1CDF92946772}"/>
              </a:ext>
            </a:extLst>
          </p:cNvPr>
          <p:cNvSpPr txBox="1"/>
          <p:nvPr/>
        </p:nvSpPr>
        <p:spPr>
          <a:xfrm>
            <a:off x="1603617" y="4861931"/>
            <a:ext cx="24352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</a:rPr>
              <a:t>Action distributional shift</a:t>
            </a:r>
            <a:endParaRPr kumimoji="1" lang="ja-JP" altLang="en-US" sz="160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</a:endParaRP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651BA602-C044-5844-8D55-4B468D414BAE}"/>
              </a:ext>
            </a:extLst>
          </p:cNvPr>
          <p:cNvSpPr/>
          <p:nvPr/>
        </p:nvSpPr>
        <p:spPr>
          <a:xfrm>
            <a:off x="6288104" y="3606068"/>
            <a:ext cx="2754351" cy="854420"/>
          </a:xfrm>
          <a:prstGeom prst="round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5785460C-4425-0349-B8F7-05B8B06F62CD}"/>
                  </a:ext>
                </a:extLst>
              </p:cNvPr>
              <p:cNvSpPr txBox="1"/>
              <p:nvPr/>
            </p:nvSpPr>
            <p:spPr>
              <a:xfrm>
                <a:off x="6332708" y="3700079"/>
                <a:ext cx="2686889" cy="6710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altLang="ja-JP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sub>
                    </m:sSub>
                  </m:oMath>
                </a14:m>
                <a:r>
                  <a:rPr kumimoji="1" lang="en-US" altLang="ja-JP" dirty="0">
                    <a:solidFill>
                      <a:schemeClr val="tx1"/>
                    </a:solidFill>
                  </a:rPr>
                  <a:t> </a:t>
                </a:r>
                <a:r>
                  <a:rPr kumimoji="1" lang="en-US" altLang="ja-JP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: data collection policy</a:t>
                </a:r>
              </a:p>
              <a:p>
                <a:r>
                  <a:rPr kumimoji="1" lang="en-US" altLang="ja-JP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 </a:t>
                </a:r>
                <a14:m>
                  <m:oMath xmlns:m="http://schemas.openxmlformats.org/officeDocument/2006/math">
                    <m:r>
                      <a:rPr kumimoji="1" lang="en-US" altLang="ja-JP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</m:oMath>
                </a14:m>
                <a:r>
                  <a:rPr kumimoji="1" lang="en-US" altLang="ja-JP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 : learning policy</a:t>
                </a:r>
                <a:endParaRPr kumimoji="1" lang="ja-JP" altLang="en-US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</mc:Choice>
        <mc:Fallback xmlns=""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5785460C-4425-0349-B8F7-05B8B06F62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2708" y="3700079"/>
                <a:ext cx="2686889" cy="671081"/>
              </a:xfrm>
              <a:prstGeom prst="rect">
                <a:avLst/>
              </a:prstGeom>
              <a:blipFill>
                <a:blip r:embed="rId4"/>
                <a:stretch>
                  <a:fillRect t="-3704" r="-943" b="-1296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日付プレースホルダー 16">
            <a:extLst>
              <a:ext uri="{FF2B5EF4-FFF2-40B4-BE49-F238E27FC236}">
                <a16:creationId xmlns:a16="http://schemas.microsoft.com/office/drawing/2014/main" id="{50263874-8B4A-5049-BE32-FEC8515D4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8DB7F-4BBD-7F49-95B0-8ABA294292AB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5EFCD0F3-701D-6F41-8B12-BEF0C29B3B94}"/>
              </a:ext>
            </a:extLst>
          </p:cNvPr>
          <p:cNvSpPr txBox="1"/>
          <p:nvPr/>
        </p:nvSpPr>
        <p:spPr>
          <a:xfrm>
            <a:off x="3992044" y="4861931"/>
            <a:ext cx="25442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</a:rPr>
              <a:t>(State shift can be ignored)</a:t>
            </a:r>
            <a:endParaRPr kumimoji="1" lang="ja-JP" altLang="en-US" sz="1600">
              <a:solidFill>
                <a:schemeClr val="accent1">
                  <a:lumMod val="50000"/>
                </a:schemeClr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435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コンテンツ プレースホルダー 1">
                <a:extLst>
                  <a:ext uri="{FF2B5EF4-FFF2-40B4-BE49-F238E27FC236}">
                    <a16:creationId xmlns:a16="http://schemas.microsoft.com/office/drawing/2014/main" id="{8CEC569F-4335-FB4B-9F8D-59B3372ADC4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ja-JP" dirty="0"/>
                  <a:t>Model-based offline RL (MOPO[1])</a:t>
                </a:r>
              </a:p>
              <a:p>
                <a:pPr lvl="1"/>
                <a:r>
                  <a:rPr lang="en-US" altLang="ja-JP" dirty="0"/>
                  <a:t>Estimate transition model 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ja-JP" dirty="0"/>
              </a:p>
              <a:p>
                <a:pPr lvl="1"/>
                <a:r>
                  <a:rPr lang="en-US" altLang="ja-JP" dirty="0"/>
                  <a:t>Both action and state distributional shift should be concerned</a:t>
                </a:r>
              </a:p>
              <a:p>
                <a:pPr lvl="1"/>
                <a:r>
                  <a:rPr kumimoji="1" lang="en-US" altLang="ja-JP" dirty="0"/>
                  <a:t>Utilize uncertainty</a:t>
                </a:r>
              </a:p>
              <a:p>
                <a:endParaRPr lang="en-US" altLang="ja-JP" dirty="0"/>
              </a:p>
              <a:p>
                <a:r>
                  <a:rPr kumimoji="1" lang="en-US" altLang="ja-JP" dirty="0"/>
                  <a:t>This week</a:t>
                </a:r>
              </a:p>
              <a:p>
                <a:pPr lvl="1"/>
                <a:r>
                  <a:rPr lang="en-US" altLang="ja-JP" dirty="0"/>
                  <a:t>Systematically summarize</a:t>
                </a:r>
                <a:endParaRPr kumimoji="1" lang="ja-JP" altLang="en-US"/>
              </a:p>
            </p:txBody>
          </p:sp>
        </mc:Choice>
        <mc:Fallback>
          <p:sp>
            <p:nvSpPr>
              <p:cNvPr id="2" name="コンテンツ プレースホルダー 1">
                <a:extLst>
                  <a:ext uri="{FF2B5EF4-FFF2-40B4-BE49-F238E27FC236}">
                    <a16:creationId xmlns:a16="http://schemas.microsoft.com/office/drawing/2014/main" id="{8CEC569F-4335-FB4B-9F8D-59B3372ADC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98" t="-1266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E673D27-D984-7142-B62E-A32764FA5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Control System Theory Group</a:t>
            </a:r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30640810-32AC-7049-96D1-56D9DEBAE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Weekly Report</a:t>
            </a:r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EBCF3A6-F6C7-8146-B2A1-DFF1141863F0}"/>
              </a:ext>
            </a:extLst>
          </p:cNvPr>
          <p:cNvSpPr txBox="1"/>
          <p:nvPr/>
        </p:nvSpPr>
        <p:spPr>
          <a:xfrm>
            <a:off x="156117" y="6110130"/>
            <a:ext cx="85731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sz="1000" dirty="0">
                <a:latin typeface="Cambria" panose="02040503050406030204" pitchFamily="18" charset="0"/>
              </a:rPr>
              <a:t>[1] : </a:t>
            </a:r>
            <a:r>
              <a:rPr lang="en" altLang="ja-JP" sz="1000" dirty="0" err="1">
                <a:latin typeface="Cambria" panose="02040503050406030204" pitchFamily="18" charset="0"/>
              </a:rPr>
              <a:t>T.Yu,G.Thomas,L.Yu,S.Ermon,J.Zou,S.Levine,C.FinnandT.Ma</a:t>
            </a:r>
            <a:r>
              <a:rPr lang="en" altLang="ja-JP" sz="1000" dirty="0">
                <a:latin typeface="Cambria" panose="02040503050406030204" pitchFamily="18" charset="0"/>
              </a:rPr>
              <a:t>.  “MOPO: Model-based Offline Policy Optimization” </a:t>
            </a:r>
            <a:r>
              <a:rPr lang="en" altLang="ja-JP" sz="1000" i="1" dirty="0" err="1">
                <a:latin typeface="Cambria" panose="02040503050406030204" pitchFamily="18" charset="0"/>
              </a:rPr>
              <a:t>arXiv</a:t>
            </a:r>
            <a:r>
              <a:rPr lang="en" altLang="ja-JP" sz="1000" i="1" dirty="0">
                <a:latin typeface="Cambria" panose="02040503050406030204" pitchFamily="18" charset="0"/>
              </a:rPr>
              <a:t> preprint </a:t>
            </a:r>
            <a:r>
              <a:rPr lang="en" altLang="ja-JP" sz="1000" i="1" dirty="0" err="1">
                <a:latin typeface="Cambria" panose="02040503050406030204" pitchFamily="18" charset="0"/>
              </a:rPr>
              <a:t>arXiv</a:t>
            </a:r>
            <a:r>
              <a:rPr lang="en" altLang="ja-JP" sz="1000" i="1" dirty="0">
                <a:latin typeface="Cambria" panose="02040503050406030204" pitchFamily="18" charset="0"/>
              </a:rPr>
              <a:t>: 2005.13239, </a:t>
            </a:r>
            <a:r>
              <a:rPr lang="en" altLang="ja-JP" sz="1000" dirty="0">
                <a:latin typeface="Cambria" panose="02040503050406030204" pitchFamily="18" charset="0"/>
              </a:rPr>
              <a:t>2020. </a:t>
            </a:r>
          </a:p>
        </p:txBody>
      </p:sp>
      <p:sp>
        <p:nvSpPr>
          <p:cNvPr id="9" name="日付プレースホルダー 8">
            <a:extLst>
              <a:ext uri="{FF2B5EF4-FFF2-40B4-BE49-F238E27FC236}">
                <a16:creationId xmlns:a16="http://schemas.microsoft.com/office/drawing/2014/main" id="{4CFB1651-A1EF-D646-96E8-5CEA155F2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477D-9368-284C-82BD-AFB07FC6D31D}" type="datetime1">
              <a:rPr kumimoji="1" lang="ja-JP" altLang="en-US" smtClean="0"/>
              <a:t>2020/6/23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5482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39826</TotalTime>
  <Words>232</Words>
  <Application>Microsoft Macintosh PowerPoint</Application>
  <PresentationFormat>画面に合わせる (4:3)</PresentationFormat>
  <Paragraphs>42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0" baseType="lpstr">
      <vt:lpstr>游ゴシック</vt:lpstr>
      <vt:lpstr>Arial</vt:lpstr>
      <vt:lpstr>Calibri</vt:lpstr>
      <vt:lpstr>Cambria</vt:lpstr>
      <vt:lpstr>Cambria Math</vt:lpstr>
      <vt:lpstr>Century</vt:lpstr>
      <vt:lpstr>Office テーマ</vt:lpstr>
      <vt:lpstr>Weekly Report</vt:lpstr>
      <vt:lpstr>Weekly Report</vt:lpstr>
      <vt:lpstr>Weekly Report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PC-A009</dc:creator>
  <cp:lastModifiedBy>takeuchi.ibuki.45r@st.kyoto-u.ac.jp</cp:lastModifiedBy>
  <cp:revision>454</cp:revision>
  <cp:lastPrinted>2020-04-14T07:37:39Z</cp:lastPrinted>
  <dcterms:created xsi:type="dcterms:W3CDTF">2019-05-25T02:00:40Z</dcterms:created>
  <dcterms:modified xsi:type="dcterms:W3CDTF">2020-06-23T00:58:07Z</dcterms:modified>
</cp:coreProperties>
</file>

<file path=docProps/thumbnail.jpeg>
</file>